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8" r:id="rId3"/>
  </p:sldMasterIdLst>
  <p:notesMasterIdLst>
    <p:notesMasterId r:id="rId14"/>
  </p:notesMasterIdLst>
  <p:sldIdLst>
    <p:sldId id="10466" r:id="rId4"/>
    <p:sldId id="10468" r:id="rId5"/>
    <p:sldId id="10471" r:id="rId6"/>
    <p:sldId id="10472" r:id="rId7"/>
    <p:sldId id="10473" r:id="rId8"/>
    <p:sldId id="1005" r:id="rId9"/>
    <p:sldId id="10485" r:id="rId10"/>
    <p:sldId id="822" r:id="rId11"/>
    <p:sldId id="10486" r:id="rId12"/>
    <p:sldId id="104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1CC2ACB9-BC0F-49D7-B456-8A6406D8EA39}">
          <p14:sldIdLst>
            <p14:sldId id="10466"/>
            <p14:sldId id="10468"/>
            <p14:sldId id="10471"/>
            <p14:sldId id="10472"/>
            <p14:sldId id="10473"/>
          </p14:sldIdLst>
        </p14:section>
        <p14:section name="DEMO 1" id="{F466D857-8C60-4DAE-81A1-AED4E5005A8B}">
          <p14:sldIdLst>
            <p14:sldId id="1005"/>
          </p14:sldIdLst>
        </p14:section>
        <p14:section name="END" id="{8B358201-0EE7-40A3-8FAC-E70D06F21A7B}">
          <p14:sldIdLst>
            <p14:sldId id="10485"/>
            <p14:sldId id="822"/>
            <p14:sldId id="10486"/>
            <p14:sldId id="104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505050"/>
    <a:srgbClr val="008FD5"/>
    <a:srgbClr val="2CCCD3"/>
    <a:srgbClr val="F9413A"/>
    <a:srgbClr val="414954"/>
    <a:srgbClr val="00FFFF"/>
    <a:srgbClr val="FF3300"/>
    <a:srgbClr val="FFFFFF"/>
    <a:srgbClr val="60B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63" autoAdjust="0"/>
    <p:restoredTop sz="88484" autoAdjust="0"/>
  </p:normalViewPr>
  <p:slideViewPr>
    <p:cSldViewPr snapToGrid="0">
      <p:cViewPr varScale="1">
        <p:scale>
          <a:sx n="90" d="100"/>
          <a:sy n="90" d="100"/>
        </p:scale>
        <p:origin x="31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8E87A-D751-4C2A-9A6F-3D896DD73372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64105-9875-4C6E-BE00-3FAE0E4C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18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Jim_Lake_Jr.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Jim_Lake_Jr.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Jim_Lake_Jr.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https://talesofarcadia.fandom.com/wiki/Jim_Lake_Jr.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878256-368D-4B68-97C3-0D0BD40CE8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8798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435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https://talesofarcadia.fandom.com/wiki/Jim_Lake_Jr.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878256-368D-4B68-97C3-0D0BD40CE8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356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8/11/2019 1:02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3300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8/11/2019 1:02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8/11/2019 1:02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5599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https://talesofarcadia.fandom.com/wiki/Jim_Lake_Jr.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775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2377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349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46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1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7479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4" y="4629790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8" y="5597237"/>
            <a:ext cx="6028267" cy="573617"/>
          </a:xfr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7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8" y="3274739"/>
            <a:ext cx="6028267" cy="1289540"/>
          </a:xfrm>
        </p:spPr>
        <p:txBody>
          <a:bodyPr anchor="b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3225" y="-22883"/>
            <a:ext cx="4470444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7583" y="-44986"/>
            <a:ext cx="6082592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390733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55" y="328325"/>
            <a:ext cx="61455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884" y="2575771"/>
            <a:ext cx="868947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955" y="2491116"/>
            <a:ext cx="6152339" cy="1875768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8650314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3" y="-38209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7992" y="2618058"/>
            <a:ext cx="157526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30980" y="2618058"/>
            <a:ext cx="171372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2384" y="2618058"/>
            <a:ext cx="171225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8609" y="5443025"/>
            <a:ext cx="171887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3112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150" y="4177394"/>
            <a:ext cx="1172772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8629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789" y="1133865"/>
            <a:ext cx="1509415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39" y="1022499"/>
            <a:ext cx="1723021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805" y="1053428"/>
            <a:ext cx="1692179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610" y="3815829"/>
            <a:ext cx="1757345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461" y="3878887"/>
            <a:ext cx="1665168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0567" y="3589305"/>
            <a:ext cx="591062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335" y="558360"/>
            <a:ext cx="3503429" cy="346264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4706" algn="l"/>
              </a:tabLst>
            </a:pPr>
            <a:r>
              <a:rPr lang="en-US" sz="5333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986" y="3956173"/>
            <a:ext cx="3254621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318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844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837" y="2276354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200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1226430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7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4"/>
            <a:ext cx="4330700" cy="540913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7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1" y="4645545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4"/>
            <a:ext cx="1380211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658001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9986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91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335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802" y="5341257"/>
            <a:ext cx="1474115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1" y="2586608"/>
            <a:ext cx="10989733" cy="2619183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1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7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0549551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1" y="2006855"/>
            <a:ext cx="11015133" cy="597807"/>
          </a:xfrm>
        </p:spPr>
        <p:txBody>
          <a:bodyPr anchor="b"/>
          <a:lstStyle>
            <a:lvl1pPr marL="0" indent="0">
              <a:buNone/>
              <a:defRPr sz="3733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1" y="260270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1" y="3381894"/>
            <a:ext cx="11015133" cy="597807"/>
          </a:xfrm>
        </p:spPr>
        <p:txBody>
          <a:bodyPr anchor="b"/>
          <a:lstStyle>
            <a:lvl1pPr marL="0" indent="0">
              <a:buNone/>
              <a:defRPr sz="2667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1" y="397774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1" y="4720263"/>
            <a:ext cx="11015133" cy="597807"/>
          </a:xfrm>
        </p:spPr>
        <p:txBody>
          <a:bodyPr anchor="b"/>
          <a:lstStyle>
            <a:lvl1pPr marL="0" indent="0">
              <a:buNone/>
              <a:defRPr sz="1867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1" y="531611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2829822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3435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59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8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13979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39"/>
            <a:ext cx="10972800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7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400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690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565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8156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35143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34" y="-17007"/>
            <a:ext cx="4867591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67" y="-65556"/>
            <a:ext cx="6417691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4706" algn="l"/>
                </a:tabLst>
              </a:pPr>
              <a:r>
                <a:rPr lang="en-US" sz="5333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3" name="Rounded Rectangle 12"/>
          <p:cNvSpPr/>
          <p:nvPr userDrawn="1"/>
        </p:nvSpPr>
        <p:spPr>
          <a:xfrm>
            <a:off x="5215005" y="1589755"/>
            <a:ext cx="5142897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7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4547" y="456266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4547" y="355954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4547" y="2578127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9" name="Shape 2683"/>
          <p:cNvSpPr/>
          <p:nvPr userDrawn="1"/>
        </p:nvSpPr>
        <p:spPr>
          <a:xfrm>
            <a:off x="5503927" y="2747585"/>
            <a:ext cx="314563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6357" y="3761292"/>
            <a:ext cx="377961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7474" y="4737327"/>
            <a:ext cx="222876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4546" y="1204641"/>
            <a:ext cx="643856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7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27080418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1354809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305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330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2736244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</p:spTree>
    <p:extLst>
      <p:ext uri="{BB962C8B-B14F-4D97-AF65-F5344CB8AC3E}">
        <p14:creationId xmlns:p14="http://schemas.microsoft.com/office/powerpoint/2010/main" val="933919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2485516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3866951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993" y="4618969"/>
            <a:ext cx="1956984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2320" y="4618969"/>
            <a:ext cx="2707581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6661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2166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02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400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480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772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8901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014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424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717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518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203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8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7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190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8/11/2019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04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8/11/2019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838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8/11/2019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28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7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712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8/11/2019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1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1" y="334969"/>
            <a:ext cx="11306755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1" y="1507836"/>
            <a:ext cx="11306755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135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7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87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753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5344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08BB5-1956-4009-9820-4D5D8E34558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0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2.png"/><Relationship Id="rId5" Type="http://schemas.openxmlformats.org/officeDocument/2006/relationships/hyperlink" Target="https://github.com/hfleitas/Pixies" TargetMode="Externa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3" Type="http://schemas.openxmlformats.org/officeDocument/2006/relationships/image" Target="../media/image26.png"/><Relationship Id="rId7" Type="http://schemas.openxmlformats.org/officeDocument/2006/relationships/hyperlink" Target="https://twitter.com/hiramfleitas" TargetMode="External"/><Relationship Id="rId12" Type="http://schemas.openxmlformats.org/officeDocument/2006/relationships/hyperlink" Target="https://github.com/hfleitas" TargetMode="External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6" Type="http://schemas.openxmlformats.org/officeDocument/2006/relationships/hyperlink" Target="mailto:hiram@fleitasarts.com?subject=Power%20Platform%20-%20Game%20Changer" TargetMode="Externa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hyperlink" Target="https://linkedin.com/in/hiramfleitas" TargetMode="External"/><Relationship Id="rId10" Type="http://schemas.openxmlformats.org/officeDocument/2006/relationships/image" Target="../media/image20.png"/><Relationship Id="rId4" Type="http://schemas.microsoft.com/office/2007/relationships/hdphoto" Target="../media/hdphoto3.wdp"/><Relationship Id="rId9" Type="http://schemas.openxmlformats.org/officeDocument/2006/relationships/image" Target="../media/image19.png"/><Relationship Id="rId14" Type="http://schemas.openxmlformats.org/officeDocument/2006/relationships/hyperlink" Target="http://fleitasart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github.com/hfleitas/Pixies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://fleitasarts.com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Z0OpUn" TargetMode="External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23.png"/><Relationship Id="rId3" Type="http://schemas.openxmlformats.org/officeDocument/2006/relationships/image" Target="../media/image15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11.png"/><Relationship Id="rId10" Type="http://schemas.openxmlformats.org/officeDocument/2006/relationships/image" Target="../media/image19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2.wdp"/><Relationship Id="rId9" Type="http://schemas.openxmlformats.org/officeDocument/2006/relationships/image" Target="../media/image18.png"/><Relationship Id="rId14" Type="http://schemas.openxmlformats.org/officeDocument/2006/relationships/image" Target="../media/image22.png"/><Relationship Id="rId22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6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microsoft.com/office/2007/relationships/hdphoto" Target="../media/hdphoto3.wdp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1.png"/><Relationship Id="rId4" Type="http://schemas.openxmlformats.org/officeDocument/2006/relationships/hyperlink" Target="http://fleitasarts.com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6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microsoft.com/office/2007/relationships/hdphoto" Target="../media/hdphoto3.wdp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fleitas/rig" TargetMode="External"/><Relationship Id="rId13" Type="http://schemas.openxmlformats.org/officeDocument/2006/relationships/hyperlink" Target="https://docs.microsoft.com/en-us/azure/data-factory/connector-sql-server#append-data" TargetMode="External"/><Relationship Id="rId18" Type="http://schemas.openxmlformats.org/officeDocument/2006/relationships/hyperlink" Target="https://pass.org/summit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28.svg"/><Relationship Id="rId12" Type="http://schemas.openxmlformats.org/officeDocument/2006/relationships/hyperlink" Target="https://docs.microsoft.com/en-us/azure/data-factory/connector-azure-sql-data-warehouse" TargetMode="External"/><Relationship Id="rId17" Type="http://schemas.openxmlformats.org/officeDocument/2006/relationships/hyperlink" Target="https://github.com/furmangg/automating-azure-sql-dw" TargetMode="External"/><Relationship Id="rId2" Type="http://schemas.openxmlformats.org/officeDocument/2006/relationships/notesSlide" Target="../notesSlides/notesSlide8.xml"/><Relationship Id="rId16" Type="http://schemas.openxmlformats.org/officeDocument/2006/relationships/hyperlink" Target="https://aka.ms/azuremsi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hyperlink" Target="https://docs.microsoft.com/en-us/azure/data-factory/copy-activity-performance" TargetMode="External"/><Relationship Id="rId5" Type="http://schemas.openxmlformats.org/officeDocument/2006/relationships/image" Target="../media/image11.png"/><Relationship Id="rId15" Type="http://schemas.openxmlformats.org/officeDocument/2006/relationships/hyperlink" Target="https://www.youtube.com/watch?v=bBi1bll2928" TargetMode="External"/><Relationship Id="rId10" Type="http://schemas.openxmlformats.org/officeDocument/2006/relationships/hyperlink" Target="https://docs.microsoft.com/en-us/azure/data-factory/" TargetMode="External"/><Relationship Id="rId4" Type="http://schemas.openxmlformats.org/officeDocument/2006/relationships/hyperlink" Target="http://fleitasarts.com/" TargetMode="External"/><Relationship Id="rId9" Type="http://schemas.openxmlformats.org/officeDocument/2006/relationships/hyperlink" Target="https://netflix.com/trollhunters" TargetMode="External"/><Relationship Id="rId14" Type="http://schemas.openxmlformats.org/officeDocument/2006/relationships/hyperlink" Target="https://blogs.msdn.microsoft.com/sqlcat/2015/08/11/choosing-hash-distributed-table-vs-round-robin-distributed-table-in-azure-sql-dw-service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Z0OpUn" TargetMode="External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PASS Insights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August, 2019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dirty="0">
                <a:solidFill>
                  <a:srgbClr val="000000"/>
                </a:solidFill>
              </a:rPr>
              <a:t>5 minutes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3" name="Picture 12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58D876F-D5EE-4405-878E-66954C39C6E2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github.com/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hfleitas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/rig</a:t>
            </a:r>
          </a:p>
        </p:txBody>
      </p:sp>
      <p:sp>
        <p:nvSpPr>
          <p:cNvPr id="17" name="Rectangle 16">
            <a:hlinkClick r:id="rId5"/>
            <a:extLst>
              <a:ext uri="{FF2B5EF4-FFF2-40B4-BE49-F238E27FC236}">
                <a16:creationId xmlns:a16="http://schemas.microsoft.com/office/drawing/2014/main" id="{29917896-A718-4AE9-9F1B-9C1820E9E7AC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" name="Picture 2" descr="Image result for trollhunters toby in armor">
            <a:extLst>
              <a:ext uri="{FF2B5EF4-FFF2-40B4-BE49-F238E27FC236}">
                <a16:creationId xmlns:a16="http://schemas.microsoft.com/office/drawing/2014/main" id="{3856925E-AC16-4043-85D6-C3D1388B01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" r="8793"/>
          <a:stretch/>
        </p:blipFill>
        <p:spPr bwMode="auto">
          <a:xfrm flipH="1">
            <a:off x="7522028" y="0"/>
            <a:ext cx="545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318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CD33D87E-3E6F-451B-BA6F-F63547612B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48015"/>
          <a:stretch/>
        </p:blipFill>
        <p:spPr>
          <a:xfrm>
            <a:off x="5870125" y="-38846"/>
            <a:ext cx="6361509" cy="6878493"/>
          </a:xfrm>
          <a:prstGeom prst="rect">
            <a:avLst/>
          </a:prstGeom>
        </p:spPr>
      </p:pic>
      <p:sp>
        <p:nvSpPr>
          <p:cNvPr id="116" name="Parallelogram 1">
            <a:extLst>
              <a:ext uri="{FF2B5EF4-FFF2-40B4-BE49-F238E27FC236}">
                <a16:creationId xmlns:a16="http://schemas.microsoft.com/office/drawing/2014/main" id="{E4324E76-8113-4A9B-993C-280398418E84}"/>
              </a:ext>
            </a:extLst>
          </p:cNvPr>
          <p:cNvSpPr/>
          <p:nvPr/>
        </p:nvSpPr>
        <p:spPr>
          <a:xfrm>
            <a:off x="5619448" y="-33512"/>
            <a:ext cx="2954053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0" name="Parallelogram 1">
            <a:extLst>
              <a:ext uri="{FF2B5EF4-FFF2-40B4-BE49-F238E27FC236}">
                <a16:creationId xmlns:a16="http://schemas.microsoft.com/office/drawing/2014/main" id="{A748839B-0E19-4E6A-A843-757212BA1D5E}"/>
              </a:ext>
            </a:extLst>
          </p:cNvPr>
          <p:cNvSpPr/>
          <p:nvPr/>
        </p:nvSpPr>
        <p:spPr>
          <a:xfrm>
            <a:off x="5792287" y="-36108"/>
            <a:ext cx="2954052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D615AB-F47C-44FE-977A-EDED68FB3CF2}"/>
              </a:ext>
            </a:extLst>
          </p:cNvPr>
          <p:cNvSpPr txBox="1"/>
          <p:nvPr/>
        </p:nvSpPr>
        <p:spPr>
          <a:xfrm>
            <a:off x="8128000" y="2367075"/>
            <a:ext cx="3930133" cy="24360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Thank You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885D882-A816-4431-B2BD-0A88685C14DE}"/>
              </a:ext>
            </a:extLst>
          </p:cNvPr>
          <p:cNvGrpSpPr/>
          <p:nvPr/>
        </p:nvGrpSpPr>
        <p:grpSpPr>
          <a:xfrm>
            <a:off x="9701615" y="3766679"/>
            <a:ext cx="2823576" cy="3101587"/>
            <a:chOff x="7817743" y="847725"/>
            <a:chExt cx="2709763" cy="3352431"/>
          </a:xfrm>
        </p:grpSpPr>
        <p:sp>
          <p:nvSpPr>
            <p:cNvPr id="103" name="Flowchart: Data 1">
              <a:extLst>
                <a:ext uri="{FF2B5EF4-FFF2-40B4-BE49-F238E27FC236}">
                  <a16:creationId xmlns:a16="http://schemas.microsoft.com/office/drawing/2014/main" id="{13331062-6713-49EA-BB75-DD645018BA65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lowchart: Data 1">
              <a:extLst>
                <a:ext uri="{FF2B5EF4-FFF2-40B4-BE49-F238E27FC236}">
                  <a16:creationId xmlns:a16="http://schemas.microsoft.com/office/drawing/2014/main" id="{6CDC5C2C-6875-4B10-BE9F-3ED3B9DA4138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lowchart: Data 1">
              <a:extLst>
                <a:ext uri="{FF2B5EF4-FFF2-40B4-BE49-F238E27FC236}">
                  <a16:creationId xmlns:a16="http://schemas.microsoft.com/office/drawing/2014/main" id="{32EBA780-19A7-438B-B359-10E96D2C3282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lowchart: Data 1">
              <a:extLst>
                <a:ext uri="{FF2B5EF4-FFF2-40B4-BE49-F238E27FC236}">
                  <a16:creationId xmlns:a16="http://schemas.microsoft.com/office/drawing/2014/main" id="{31966C93-1119-4040-BE28-D394EE652711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lowchart: Data 1">
              <a:extLst>
                <a:ext uri="{FF2B5EF4-FFF2-40B4-BE49-F238E27FC236}">
                  <a16:creationId xmlns:a16="http://schemas.microsoft.com/office/drawing/2014/main" id="{C7032FEA-E1C3-4909-948C-5CB5A66B937E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lowchart: Data 1">
              <a:extLst>
                <a:ext uri="{FF2B5EF4-FFF2-40B4-BE49-F238E27FC236}">
                  <a16:creationId xmlns:a16="http://schemas.microsoft.com/office/drawing/2014/main" id="{15D7601F-2E7E-4EA0-97EB-909EDE62008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35" name="Picture 134">
            <a:extLst>
              <a:ext uri="{FF2B5EF4-FFF2-40B4-BE49-F238E27FC236}">
                <a16:creationId xmlns:a16="http://schemas.microsoft.com/office/drawing/2014/main" id="{422F43FD-4712-4797-93AD-EA50DD8A99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9309"/>
          <a:stretch/>
        </p:blipFill>
        <p:spPr>
          <a:xfrm>
            <a:off x="0" y="1900964"/>
            <a:ext cx="3371690" cy="4957036"/>
          </a:xfrm>
          <a:prstGeom prst="rect">
            <a:avLst/>
          </a:prstGeom>
        </p:spPr>
      </p:pic>
      <p:sp>
        <p:nvSpPr>
          <p:cNvPr id="136" name="Parallelogram 1">
            <a:extLst>
              <a:ext uri="{FF2B5EF4-FFF2-40B4-BE49-F238E27FC236}">
                <a16:creationId xmlns:a16="http://schemas.microsoft.com/office/drawing/2014/main" id="{9CC6F700-7ADE-400D-A16D-9077A7024DD2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7" name="Text Placeholder 9">
            <a:hlinkClick r:id="rId7"/>
            <a:extLst>
              <a:ext uri="{FF2B5EF4-FFF2-40B4-BE49-F238E27FC236}">
                <a16:creationId xmlns:a16="http://schemas.microsoft.com/office/drawing/2014/main" id="{35C03F53-9988-4647-831B-D064C7DCD342}"/>
              </a:ext>
            </a:extLst>
          </p:cNvPr>
          <p:cNvSpPr txBox="1">
            <a:spLocks/>
          </p:cNvSpPr>
          <p:nvPr/>
        </p:nvSpPr>
        <p:spPr>
          <a:xfrm>
            <a:off x="3948805" y="236707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38" name="Picture 2" descr="Image result for twitter logo">
            <a:hlinkClick r:id="rId7"/>
            <a:extLst>
              <a:ext uri="{FF2B5EF4-FFF2-40B4-BE49-F238E27FC236}">
                <a16:creationId xmlns:a16="http://schemas.microsoft.com/office/drawing/2014/main" id="{8575EB99-8874-42D3-8A46-A75F6690E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808" y="23670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6" descr="Image result for linkedin logo">
            <a:extLst>
              <a:ext uri="{FF2B5EF4-FFF2-40B4-BE49-F238E27FC236}">
                <a16:creationId xmlns:a16="http://schemas.microsoft.com/office/drawing/2014/main" id="{3916EB5A-0711-401A-8A77-38D889DF4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705" y="5119026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13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9DCE156-7B0F-4B91-B47C-6EE84EB721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16" y="4441028"/>
            <a:ext cx="408482" cy="408482"/>
          </a:xfrm>
          <a:prstGeom prst="rect">
            <a:avLst/>
          </a:prstGeom>
        </p:spPr>
      </p:pic>
      <p:pic>
        <p:nvPicPr>
          <p:cNvPr id="141" name="Picture 14" descr="Image result for wordpress logo">
            <a:extLst>
              <a:ext uri="{FF2B5EF4-FFF2-40B4-BE49-F238E27FC236}">
                <a16:creationId xmlns:a16="http://schemas.microsoft.com/office/drawing/2014/main" id="{8764E823-B223-45BA-9185-5281F5D20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72367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Text Placeholder 9">
            <a:hlinkClick r:id="rId12"/>
            <a:extLst>
              <a:ext uri="{FF2B5EF4-FFF2-40B4-BE49-F238E27FC236}">
                <a16:creationId xmlns:a16="http://schemas.microsoft.com/office/drawing/2014/main" id="{2BB229D3-F44A-4673-AE41-E332568EA251}"/>
              </a:ext>
            </a:extLst>
          </p:cNvPr>
          <p:cNvSpPr txBox="1">
            <a:spLocks/>
          </p:cNvSpPr>
          <p:nvPr/>
        </p:nvSpPr>
        <p:spPr>
          <a:xfrm>
            <a:off x="3942614" y="4441028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43" name="Picture 16" descr="Image result for outlook email logo black">
            <a:extLst>
              <a:ext uri="{FF2B5EF4-FFF2-40B4-BE49-F238E27FC236}">
                <a16:creationId xmlns:a16="http://schemas.microsoft.com/office/drawing/2014/main" id="{CBE677B1-17B7-4BFE-98A1-6FF1B1D0B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0453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Text Placeholder 9">
            <a:hlinkClick r:id="rId14"/>
            <a:extLst>
              <a:ext uri="{FF2B5EF4-FFF2-40B4-BE49-F238E27FC236}">
                <a16:creationId xmlns:a16="http://schemas.microsoft.com/office/drawing/2014/main" id="{9350C03F-1589-40F0-92AD-8508AC7A61B8}"/>
              </a:ext>
            </a:extLst>
          </p:cNvPr>
          <p:cNvSpPr txBox="1">
            <a:spLocks/>
          </p:cNvSpPr>
          <p:nvPr/>
        </p:nvSpPr>
        <p:spPr>
          <a:xfrm>
            <a:off x="3946010" y="371835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45" name="Text Placeholder 9">
            <a:hlinkClick r:id="rId15"/>
            <a:extLst>
              <a:ext uri="{FF2B5EF4-FFF2-40B4-BE49-F238E27FC236}">
                <a16:creationId xmlns:a16="http://schemas.microsoft.com/office/drawing/2014/main" id="{2C2298AC-F52A-4C3A-9AC0-73B07873D275}"/>
              </a:ext>
            </a:extLst>
          </p:cNvPr>
          <p:cNvSpPr txBox="1">
            <a:spLocks/>
          </p:cNvSpPr>
          <p:nvPr/>
        </p:nvSpPr>
        <p:spPr>
          <a:xfrm>
            <a:off x="3965705" y="5119026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6" name="Text Placeholder 9">
            <a:hlinkClick r:id="rId16"/>
            <a:extLst>
              <a:ext uri="{FF2B5EF4-FFF2-40B4-BE49-F238E27FC236}">
                <a16:creationId xmlns:a16="http://schemas.microsoft.com/office/drawing/2014/main" id="{C2459907-9E2B-414C-BEE9-F608406B2324}"/>
              </a:ext>
            </a:extLst>
          </p:cNvPr>
          <p:cNvSpPr txBox="1">
            <a:spLocks/>
          </p:cNvSpPr>
          <p:nvPr/>
        </p:nvSpPr>
        <p:spPr>
          <a:xfrm>
            <a:off x="3948805" y="3042717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47" name="Text Placeholder 9">
            <a:extLst>
              <a:ext uri="{FF2B5EF4-FFF2-40B4-BE49-F238E27FC236}">
                <a16:creationId xmlns:a16="http://schemas.microsoft.com/office/drawing/2014/main" id="{7A7C3F00-1257-4EDC-B3B1-2BF9145F44FE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1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9777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trollhunters toby in armor">
            <a:extLst>
              <a:ext uri="{FF2B5EF4-FFF2-40B4-BE49-F238E27FC236}">
                <a16:creationId xmlns:a16="http://schemas.microsoft.com/office/drawing/2014/main" id="{9C2BEFC9-5D19-45C6-8EEB-328D00D0CB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" r="8793"/>
          <a:stretch/>
        </p:blipFill>
        <p:spPr bwMode="auto">
          <a:xfrm flipH="1">
            <a:off x="7522028" y="0"/>
            <a:ext cx="545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10574684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Copy to Azure SQL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From On-Prem with Azure Data Factory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Azure Data Factory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</a:rPr>
              <a:t>SQL Server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</a:rPr>
              <a:t>Azure SQL Data Warehouse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Azure SQL Hyperscale</a:t>
            </a:r>
          </a:p>
        </p:txBody>
      </p:sp>
      <p:pic>
        <p:nvPicPr>
          <p:cNvPr id="13" name="Picture 12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33D3A01F-1527-4B3E-AD3E-606DA33908A6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github.com/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hfleitas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/rig</a:t>
            </a:r>
          </a:p>
        </p:txBody>
      </p:sp>
      <p:sp>
        <p:nvSpPr>
          <p:cNvPr id="11" name="Rectangle 10">
            <a:hlinkClick r:id="rId6"/>
            <a:extLst>
              <a:ext uri="{FF2B5EF4-FFF2-40B4-BE49-F238E27FC236}">
                <a16:creationId xmlns:a16="http://schemas.microsoft.com/office/drawing/2014/main" id="{830B7893-B577-46E9-8AD5-DDBB816EF4DA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005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50E205A-ED65-4D60-BF9F-95042394C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8230"/>
          <a:stretch/>
        </p:blipFill>
        <p:spPr>
          <a:xfrm>
            <a:off x="-25149" y="-24681"/>
            <a:ext cx="6337049" cy="688016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feedback is very important. </a:t>
              </a:r>
            </a:p>
          </p:txBody>
        </p:sp>
      </p:grpSp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F5CB60-3A2B-4F65-A138-8D7AF1FA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5779102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7064052" y="966503"/>
            <a:ext cx="3287283" cy="864263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5793872" y="4025997"/>
            <a:ext cx="5827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27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8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5928070" y="2839998"/>
            <a:ext cx="555924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bit.ly</a:t>
            </a:r>
            <a:r>
              <a:rPr lang="en-US" sz="60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/ADF19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239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00964"/>
            <a:ext cx="3717777" cy="4957036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80793" y="6569923"/>
            <a:ext cx="831504" cy="252506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8" name="Parallelogram 1">
            <a:extLst>
              <a:ext uri="{FF2B5EF4-FFF2-40B4-BE49-F238E27FC236}">
                <a16:creationId xmlns:a16="http://schemas.microsoft.com/office/drawing/2014/main" id="{7AB45811-07E8-4591-BA0C-0C8D1012DCE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4668602" y="471475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5" y="47147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024" y="5392258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628" y="4714755"/>
            <a:ext cx="408482" cy="40848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807" y="607135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8680126" y="4714755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2" y="53930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4665807" y="606603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8703217" y="5392753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hiramfletias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4668602" y="5390834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9804400" y="361933"/>
            <a:ext cx="198739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Bio</a:t>
            </a:r>
          </a:p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7122274" y="1216201"/>
            <a:ext cx="46695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Father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Principal DB Architect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SSIS since 2009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Developer since 1995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since 1999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6148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4187437D-323F-4A81-85D0-9BDBF7C4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755" y="3220618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6AF51C46-7411-4A1C-89DE-4E5DFF373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848" y="3220619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AD3D6472-F6D2-4B97-8B73-9A46280F7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41" y="3220620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534A5AFF-DD15-4DAD-B7C5-0406FAA7F2EF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368289D-34D2-445E-B242-0C8B26C64A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3303"/>
          <a:stretch/>
        </p:blipFill>
        <p:spPr>
          <a:xfrm>
            <a:off x="-16668" y="-23013"/>
            <a:ext cx="4490678" cy="6878493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Data Factory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Automate Azure SQL Data Warehouse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Create Schemas using Azure Data Studio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Copy Activity 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Connectors 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Integration Runtime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Staging, </a:t>
            </a:r>
            <a:r>
              <a:rPr lang="en-US" sz="2000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Polybase</a:t>
            </a: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External Table &amp; CTAS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Append / Bulk Insert, Merge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Outline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sp>
        <p:nvSpPr>
          <p:cNvPr id="23" name="Parallelogram 1">
            <a:extLst>
              <a:ext uri="{FF2B5EF4-FFF2-40B4-BE49-F238E27FC236}">
                <a16:creationId xmlns:a16="http://schemas.microsoft.com/office/drawing/2014/main" id="{548C640F-61ED-4F62-ADE6-ED5BC648B6B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135541B7-6FC1-4CC8-95B7-3D24084B601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EFC6D52-8317-4333-BD29-E55C59C094B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5068" y="4542749"/>
            <a:ext cx="2706136" cy="270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937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B661D3-784B-47F8-91FD-E0BA0B25E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" y="0"/>
            <a:ext cx="12187238" cy="685800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5" name="Picture 1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3C9C635-85EA-4B29-9422-991277F33280}"/>
              </a:ext>
            </a:extLst>
          </p:cNvPr>
          <p:cNvGrpSpPr/>
          <p:nvPr/>
        </p:nvGrpSpPr>
        <p:grpSpPr>
          <a:xfrm>
            <a:off x="6545944" y="3960912"/>
            <a:ext cx="5163455" cy="2100489"/>
            <a:chOff x="-58055" y="142874"/>
            <a:chExt cx="5163455" cy="2100489"/>
          </a:xfrm>
        </p:grpSpPr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388D0F49-9321-44C8-849B-BFEEA9DDE7E4}"/>
                </a:ext>
              </a:extLst>
            </p:cNvPr>
            <p:cNvSpPr txBox="1">
              <a:spLocks/>
            </p:cNvSpPr>
            <p:nvPr/>
          </p:nvSpPr>
          <p:spPr>
            <a:xfrm>
              <a:off x="2" y="142874"/>
              <a:ext cx="5105398" cy="196215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j-ea"/>
                  <a:cs typeface="Segoe UI Light" panose="020B0502040204020203" pitchFamily="34" charset="0"/>
                </a:rPr>
                <a:t>DEMO</a:t>
              </a: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0FF780C8-2CA1-4474-8BEC-B9CB8151249F}"/>
                </a:ext>
              </a:extLst>
            </p:cNvPr>
            <p:cNvSpPr txBox="1">
              <a:spLocks/>
            </p:cNvSpPr>
            <p:nvPr/>
          </p:nvSpPr>
          <p:spPr>
            <a:xfrm>
              <a:off x="-58055" y="1613056"/>
              <a:ext cx="5000624" cy="63030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Azure Data Factory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381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368289D-34D2-445E-B242-0C8B26C64A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3303"/>
          <a:stretch/>
        </p:blipFill>
        <p:spPr>
          <a:xfrm>
            <a:off x="-16668" y="-23013"/>
            <a:ext cx="4490678" cy="6878493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Data Factory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Automate Azure SQL Data Warehouse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Create Schemas using Azure Data Studio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Integration Runtime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Staging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Polybase</a:t>
            </a: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External Table &amp; CTAS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Append / Bulk Insert, Merge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Summary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sp>
        <p:nvSpPr>
          <p:cNvPr id="23" name="Parallelogram 1">
            <a:extLst>
              <a:ext uri="{FF2B5EF4-FFF2-40B4-BE49-F238E27FC236}">
                <a16:creationId xmlns:a16="http://schemas.microsoft.com/office/drawing/2014/main" id="{548C640F-61ED-4F62-ADE6-ED5BC648B6B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135541B7-6FC1-4CC8-95B7-3D24084B601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EFC6D52-8317-4333-BD29-E55C59C094B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5068" y="4542749"/>
            <a:ext cx="2706136" cy="270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560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result for trollhunters toby in armor">
            <a:extLst>
              <a:ext uri="{FF2B5EF4-FFF2-40B4-BE49-F238E27FC236}">
                <a16:creationId xmlns:a16="http://schemas.microsoft.com/office/drawing/2014/main" id="{530D9B46-A20F-434E-9857-EC9BB91D3F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" r="8793"/>
          <a:stretch/>
        </p:blipFill>
        <p:spPr bwMode="auto">
          <a:xfrm flipH="1">
            <a:off x="7632593" y="0"/>
            <a:ext cx="545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53" name="Content Placeholder 2">
            <a:extLst>
              <a:ext uri="{FF2B5EF4-FFF2-40B4-BE49-F238E27FC236}">
                <a16:creationId xmlns:a16="http://schemas.microsoft.com/office/drawing/2014/main" id="{33A2E4AE-C233-4C30-8B41-FB4E592C099F}"/>
              </a:ext>
            </a:extLst>
          </p:cNvPr>
          <p:cNvSpPr txBox="1">
            <a:spLocks/>
          </p:cNvSpPr>
          <p:nvPr/>
        </p:nvSpPr>
        <p:spPr>
          <a:xfrm>
            <a:off x="564816" y="1581339"/>
            <a:ext cx="8250454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http://fleitasarts.com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hfleitas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/rig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netflix.com/</a:t>
            </a: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trollhunters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Factory: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Documentation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Factory: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Copy Activity Performance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Factory: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Connector Azure SQL Data Warehouse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Connector SQL Server: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Append Data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Azure SQL DW: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HASH vs Round-Robin Distributed Tables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Azure Friday: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Managed Service Identity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</a:t>
            </a: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azuremsi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Greg Galloway: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furmangg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/automating-azure-</a:t>
            </a: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dw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pass.org/summit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4" name="Text Placeholder 9">
            <a:extLst>
              <a:ext uri="{FF2B5EF4-FFF2-40B4-BE49-F238E27FC236}">
                <a16:creationId xmlns:a16="http://schemas.microsoft.com/office/drawing/2014/main" id="{C34BBD86-4F84-49D6-9C48-0926ABCA4C9B}"/>
              </a:ext>
            </a:extLst>
          </p:cNvPr>
          <p:cNvSpPr txBox="1">
            <a:spLocks/>
          </p:cNvSpPr>
          <p:nvPr/>
        </p:nvSpPr>
        <p:spPr>
          <a:xfrm>
            <a:off x="561340" y="361933"/>
            <a:ext cx="534416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Resources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541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50E205A-ED65-4D60-BF9F-95042394C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8230"/>
          <a:stretch/>
        </p:blipFill>
        <p:spPr>
          <a:xfrm>
            <a:off x="-25149" y="-24681"/>
            <a:ext cx="6337049" cy="688016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feedback is very important. </a:t>
              </a:r>
            </a:p>
          </p:txBody>
        </p:sp>
      </p:grpSp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F5CB60-3A2B-4F65-A138-8D7AF1FA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5779102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7064052" y="966503"/>
            <a:ext cx="3287283" cy="864263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5793872" y="4025997"/>
            <a:ext cx="5827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27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8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5928070" y="2839998"/>
            <a:ext cx="555924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bit.ly</a:t>
            </a:r>
            <a:r>
              <a:rPr lang="en-US" sz="60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/ADF19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771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While Hyperlink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31399</TotalTime>
  <Words>486</Words>
  <Application>Microsoft Office PowerPoint</Application>
  <PresentationFormat>Widescreen</PresentationFormat>
  <Paragraphs>109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Gill Sans</vt:lpstr>
      <vt:lpstr>Segoe UI</vt:lpstr>
      <vt:lpstr>Segoe UI Light</vt:lpstr>
      <vt:lpstr>Segoe UI Semilight</vt:lpstr>
      <vt:lpstr>Office Theme</vt:lpstr>
      <vt:lpstr>1_PASS 2013_SpeakerTemplate_16x9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[DBA-Adv]_HiramFleitas_Hack_Protect_Predict_SQLServer_LearnThem</dc:title>
  <dc:creator>Hiram Fleitas</dc:creator>
  <cp:keywords>Security, Load Test, Machine Learning, Source Control</cp:keywords>
  <cp:lastModifiedBy>Hiram Fleitas</cp:lastModifiedBy>
  <cp:revision>1039</cp:revision>
  <dcterms:created xsi:type="dcterms:W3CDTF">2017-11-06T18:43:48Z</dcterms:created>
  <dcterms:modified xsi:type="dcterms:W3CDTF">2019-08-11T17:09:24Z</dcterms:modified>
  <cp:category>Security</cp:category>
  <cp:contentStatus/>
</cp:coreProperties>
</file>